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0" r:id="rId10"/>
    <p:sldId id="271" r:id="rId11"/>
    <p:sldId id="272" r:id="rId12"/>
    <p:sldId id="273" r:id="rId13"/>
    <p:sldId id="274" r:id="rId14"/>
    <p:sldId id="264" r:id="rId15"/>
    <p:sldId id="265" r:id="rId16"/>
    <p:sldId id="266" r:id="rId17"/>
    <p:sldId id="267" r:id="rId18"/>
    <p:sldId id="268" r:id="rId19"/>
    <p:sldId id="269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65AB04-8466-4678-939A-8BFD8D7BD599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1EFD0C-1A48-4FA4-A6AD-3A4344BFE6F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EFD0C-1A48-4FA4-A6AD-3A4344BFE6F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EFD0C-1A48-4FA4-A6AD-3A4344BFE6F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EFD0C-1A48-4FA4-A6AD-3A4344BFE6F7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EFD0C-1A48-4FA4-A6AD-3A4344BFE6F7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EFD0C-1A48-4FA4-A6AD-3A4344BFE6F7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EFD0C-1A48-4FA4-A6AD-3A4344BFE6F7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EFD0C-1A48-4FA4-A6AD-3A4344BFE6F7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EFD0C-1A48-4FA4-A6AD-3A4344BFE6F7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EFD0C-1A48-4FA4-A6AD-3A4344BFE6F7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EFD0C-1A48-4FA4-A6AD-3A4344BFE6F7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EFD0C-1A48-4FA4-A6AD-3A4344BFE6F7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EFD0C-1A48-4FA4-A6AD-3A4344BFE6F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EFD0C-1A48-4FA4-A6AD-3A4344BFE6F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EFD0C-1A48-4FA4-A6AD-3A4344BFE6F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EFD0C-1A48-4FA4-A6AD-3A4344BFE6F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EFD0C-1A48-4FA4-A6AD-3A4344BFE6F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EFD0C-1A48-4FA4-A6AD-3A4344BFE6F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EFD0C-1A48-4FA4-A6AD-3A4344BFE6F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EFD0C-1A48-4FA4-A6AD-3A4344BFE6F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A8CC2-56B7-4246-A927-62527D230E56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AFEAB-2278-4C8A-A864-1F77723475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A8CC2-56B7-4246-A927-62527D230E56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AFEAB-2278-4C8A-A864-1F77723475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A8CC2-56B7-4246-A927-62527D230E56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AFEAB-2278-4C8A-A864-1F77723475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A8CC2-56B7-4246-A927-62527D230E56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AFEAB-2278-4C8A-A864-1F77723475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A8CC2-56B7-4246-A927-62527D230E56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AFEAB-2278-4C8A-A864-1F77723475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A8CC2-56B7-4246-A927-62527D230E56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AFEAB-2278-4C8A-A864-1F77723475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A8CC2-56B7-4246-A927-62527D230E56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AFEAB-2278-4C8A-A864-1F77723475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A8CC2-56B7-4246-A927-62527D230E56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AFEAB-2278-4C8A-A864-1F77723475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A8CC2-56B7-4246-A927-62527D230E56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AFEAB-2278-4C8A-A864-1F77723475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A8CC2-56B7-4246-A927-62527D230E56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AFEAB-2278-4C8A-A864-1F77723475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A8CC2-56B7-4246-A927-62527D230E56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0BAFEAB-2278-4C8A-A864-1F77723475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52A8CC2-56B7-4246-A927-62527D230E56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0BAFEAB-2278-4C8A-A864-1F77723475A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>
    <p:wipe dir="d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file:///F:\English%20Department%20In-Service\Five%20Types%20of%20Writing.pdf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hyperlink" Target="file:///F:\English%20Department%20In-Service\Essential%20and%20Sample%20FCAs.pdf" TargetMode="External"/><Relationship Id="rId4" Type="http://schemas.openxmlformats.org/officeDocument/2006/relationships/hyperlink" Target="file:///F:\English%20Department%20In-Service\Advantages%20and%20Disadvantages%20of%20the%20Five%20Types%20of%20Writing.pdf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file:///F:\English%20Department%20In-Service\Key%20Instructional%20Writing%20Focus%20by%20Grade%20Level.pdf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hyperlink" Target="file:///F:\English%20Department%20In-Service\Grammar%20Sequence%20by%20Grade%20Level.pdf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Writing Feedback, Assessment, and Collaboration for English Teachers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Monday, June 13</a:t>
            </a:r>
            <a:r>
              <a:rPr lang="en-US" baseline="30000" dirty="0" smtClean="0"/>
              <a:t>th</a:t>
            </a:r>
            <a:r>
              <a:rPr lang="en-US" dirty="0" smtClean="0"/>
              <a:t> 2011</a:t>
            </a:r>
            <a:endParaRPr lang="en-US" dirty="0"/>
          </a:p>
        </p:txBody>
      </p:sp>
      <p:pic>
        <p:nvPicPr>
          <p:cNvPr id="39938" name="Picture 2" descr="http://jeffkatz.typepad.com/.a/6a0120a721c2d7970b0120a83a5a19970b-800w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4419600"/>
            <a:ext cx="2294448" cy="1524000"/>
          </a:xfrm>
          <a:prstGeom prst="rect">
            <a:avLst/>
          </a:prstGeom>
          <a:noFill/>
        </p:spPr>
      </p:pic>
      <p:pic>
        <p:nvPicPr>
          <p:cNvPr id="39942" name="Picture 6" descr="http://4.bp.blogspot.com/_LLeXItWuU6I/TEPDA3GzTUI/AAAAAAAACCE/hkHWPEIny8s/s1600/writ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2438400"/>
            <a:ext cx="3124200" cy="2704140"/>
          </a:xfrm>
          <a:prstGeom prst="rect">
            <a:avLst/>
          </a:prstGeom>
          <a:noFill/>
        </p:spPr>
      </p:pic>
      <p:pic>
        <p:nvPicPr>
          <p:cNvPr id="39944" name="Picture 8" descr="http://site.xavier.edu/polt/typewriters/underwood5smal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57600" y="4191000"/>
            <a:ext cx="2036233" cy="19812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From </a:t>
            </a:r>
            <a:r>
              <a:rPr lang="en-US" sz="4000" i="1" dirty="0" smtClean="0"/>
              <a:t>Reflection in the Writing Classroom</a:t>
            </a:r>
            <a:r>
              <a:rPr lang="en-US" sz="4000" dirty="0" smtClean="0"/>
              <a:t> by Kathleen Blake Yancey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Constructive Reflection</a:t>
            </a:r>
          </a:p>
          <a:p>
            <a:pPr lvl="1"/>
            <a:r>
              <a:rPr lang="en-US" dirty="0" smtClean="0"/>
              <a:t>Creating opportunities for something to happen between drafts.  </a:t>
            </a:r>
          </a:p>
          <a:p>
            <a:pPr lvl="1"/>
            <a:r>
              <a:rPr lang="en-US" dirty="0" smtClean="0"/>
              <a:t>Students create their own </a:t>
            </a:r>
            <a:r>
              <a:rPr lang="en-US" dirty="0" err="1" smtClean="0"/>
              <a:t>knowledges</a:t>
            </a:r>
            <a:r>
              <a:rPr lang="en-US" dirty="0" smtClean="0"/>
              <a:t>– about language, about rhetoric, about the topic of inquiry, about life.   </a:t>
            </a:r>
          </a:p>
          <a:p>
            <a:pPr lvl="1"/>
            <a:r>
              <a:rPr lang="en-US" dirty="0" smtClean="0"/>
              <a:t>Constructs a story about the writer’s progress and development</a:t>
            </a:r>
          </a:p>
          <a:p>
            <a:pPr lvl="1"/>
            <a:r>
              <a:rPr lang="en-US" dirty="0" smtClean="0"/>
              <a:t>Draft, share, re-draft, etc. until completing task</a:t>
            </a:r>
          </a:p>
          <a:p>
            <a:pPr lvl="1"/>
            <a:r>
              <a:rPr lang="en-US" dirty="0" smtClean="0"/>
              <a:t>Ultimately answering the question, “how do I write?”</a:t>
            </a:r>
          </a:p>
          <a:p>
            <a:pPr lvl="1"/>
            <a:r>
              <a:rPr lang="en-US" dirty="0" smtClean="0"/>
              <a:t>Intersection of inner and outer lives</a:t>
            </a:r>
          </a:p>
          <a:p>
            <a:pPr lvl="1"/>
            <a:r>
              <a:rPr lang="en-US" dirty="0" smtClean="0"/>
              <a:t>If we want students to be reflective, we may have to reflect with them- modeling.  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From </a:t>
            </a:r>
            <a:r>
              <a:rPr lang="en-US" sz="4000" i="1" dirty="0" smtClean="0"/>
              <a:t>Reflection in the Writing Classroom</a:t>
            </a:r>
            <a:r>
              <a:rPr lang="en-US" sz="4000" dirty="0" smtClean="0"/>
              <a:t> by Kathleen Blake Yancey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Reflection and the Writing Course</a:t>
            </a:r>
          </a:p>
          <a:p>
            <a:pPr lvl="1"/>
            <a:r>
              <a:rPr lang="en-US" dirty="0" smtClean="0"/>
              <a:t>Reflective Transfer requires that we…</a:t>
            </a:r>
          </a:p>
          <a:p>
            <a:pPr marL="1124712" lvl="2" indent="-457200">
              <a:buAutoNum type="arabicPeriod"/>
            </a:pPr>
            <a:r>
              <a:rPr lang="en-US" dirty="0" smtClean="0"/>
              <a:t>Observe and examine our own practice. </a:t>
            </a:r>
          </a:p>
          <a:p>
            <a:pPr marL="1124712" lvl="2" indent="-457200">
              <a:buAutoNum type="arabicPeriod"/>
            </a:pPr>
            <a:r>
              <a:rPr lang="en-US" dirty="0" smtClean="0"/>
              <a:t>Make hypotheses about successes and failures there, as well as reasons for each.</a:t>
            </a:r>
          </a:p>
          <a:p>
            <a:pPr marL="1124712" lvl="2" indent="-457200">
              <a:buAutoNum type="arabicPeriod"/>
            </a:pPr>
            <a:r>
              <a:rPr lang="en-US" dirty="0" smtClean="0"/>
              <a:t>Shape the next iteration of similar experience according to what we have learned, when</a:t>
            </a:r>
          </a:p>
          <a:p>
            <a:pPr marL="1124712" lvl="2" indent="-457200">
              <a:buAutoNum type="arabicPeriod"/>
            </a:pPr>
            <a:r>
              <a:rPr lang="en-US" dirty="0" smtClean="0"/>
              <a:t>We begin the cycle again.</a:t>
            </a:r>
          </a:p>
          <a:p>
            <a:endParaRPr lang="en-US" dirty="0" smtClean="0"/>
          </a:p>
          <a:p>
            <a:r>
              <a:rPr lang="en-US" dirty="0" smtClean="0"/>
              <a:t>It seems this is another avenue for engaging students after returning a graded draft.  </a:t>
            </a:r>
          </a:p>
          <a:p>
            <a:pPr marL="1124712" lvl="2" indent="-45720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From </a:t>
            </a:r>
            <a:r>
              <a:rPr lang="en-US" i="1" dirty="0" smtClean="0"/>
              <a:t>Reflective Teaching, Reflective Learning 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Dialogue Folders: Creating Space to Engage Students in Conversation about their Writing</a:t>
            </a:r>
          </a:p>
          <a:p>
            <a:pPr lvl="1"/>
            <a:r>
              <a:rPr lang="en-US" dirty="0" smtClean="0"/>
              <a:t>“All good things from trout to eternal salvation, come by grace, and grace by art, and art does not come easy.”  </a:t>
            </a:r>
          </a:p>
          <a:p>
            <a:pPr lvl="1"/>
            <a:r>
              <a:rPr lang="en-US" dirty="0" smtClean="0"/>
              <a:t>Dialogic instruction: the voices and views of the students are valued in shaping instruction</a:t>
            </a:r>
          </a:p>
          <a:p>
            <a:pPr lvl="1"/>
            <a:r>
              <a:rPr lang="en-US" dirty="0" err="1" smtClean="0"/>
              <a:t>Nystrand</a:t>
            </a:r>
            <a:r>
              <a:rPr lang="en-US" dirty="0" smtClean="0"/>
              <a:t> (1997) survey found that most writing instruction was </a:t>
            </a:r>
            <a:r>
              <a:rPr lang="en-US" dirty="0" err="1" smtClean="0"/>
              <a:t>monologic</a:t>
            </a:r>
            <a:r>
              <a:rPr lang="en-US" dirty="0" smtClean="0"/>
              <a:t> recitation.</a:t>
            </a:r>
          </a:p>
          <a:p>
            <a:pPr lvl="1"/>
            <a:r>
              <a:rPr lang="en-US" dirty="0" smtClean="0"/>
              <a:t> Students achieving at a higher level were found to be engaging in dialogic instruction.  </a:t>
            </a:r>
          </a:p>
          <a:p>
            <a:pPr lvl="1"/>
            <a:r>
              <a:rPr lang="en-US" dirty="0" smtClean="0"/>
              <a:t>Writing conferences and dialogue folders.  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From </a:t>
            </a:r>
            <a:r>
              <a:rPr lang="en-US" i="1" dirty="0" smtClean="0"/>
              <a:t>Reflective Teaching, Reflective Learning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Dialogue </a:t>
            </a:r>
            <a:r>
              <a:rPr lang="en-US" dirty="0" smtClean="0"/>
              <a:t>Folders</a:t>
            </a:r>
          </a:p>
          <a:p>
            <a:pPr lvl="1"/>
            <a:r>
              <a:rPr lang="en-US" dirty="0" smtClean="0"/>
              <a:t>Students address three core questions in a dialogical journal (sounds a bit like a version of the reflective letter)</a:t>
            </a:r>
          </a:p>
          <a:p>
            <a:pPr lvl="2"/>
            <a:r>
              <a:rPr lang="en-US" dirty="0" smtClean="0"/>
              <a:t>How is my writing going?</a:t>
            </a:r>
          </a:p>
          <a:p>
            <a:pPr lvl="2"/>
            <a:r>
              <a:rPr lang="en-US" dirty="0" smtClean="0"/>
              <a:t>What is the next step in my writing?</a:t>
            </a:r>
          </a:p>
          <a:p>
            <a:pPr lvl="2"/>
            <a:r>
              <a:rPr lang="en-US" dirty="0" smtClean="0"/>
              <a:t>What specific questions do I have that will help me receive feedback about my writing?  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Kentucky Department of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With grade level colleagues: </a:t>
            </a:r>
          </a:p>
          <a:p>
            <a:pPr lvl="1"/>
            <a:r>
              <a:rPr lang="en-US" dirty="0" smtClean="0"/>
              <a:t>Review the PPT and Outline on reflective writing (on the wiki) </a:t>
            </a:r>
          </a:p>
          <a:p>
            <a:pPr lvl="1"/>
            <a:r>
              <a:rPr lang="en-US" dirty="0" smtClean="0"/>
              <a:t>Address the following questions (handout in packet):</a:t>
            </a:r>
          </a:p>
          <a:p>
            <a:pPr lvl="2"/>
            <a:r>
              <a:rPr lang="en-US" dirty="0"/>
              <a:t>What reflective writing activities do you already use in class?  Are they successful?  If so, to what extent?</a:t>
            </a:r>
          </a:p>
          <a:p>
            <a:pPr lvl="2"/>
            <a:r>
              <a:rPr lang="en-US" dirty="0"/>
              <a:t>Where is there a role for more reflective writing in your grade level curriculum?</a:t>
            </a:r>
          </a:p>
          <a:p>
            <a:pPr lvl="2"/>
            <a:r>
              <a:rPr lang="en-US" dirty="0"/>
              <a:t>How can reflective writing put more responsibility on students for their own learning and save teachers time and energy in writing feedback/grading?</a:t>
            </a:r>
          </a:p>
          <a:p>
            <a:pPr lvl="2"/>
            <a:r>
              <a:rPr lang="en-US" dirty="0"/>
              <a:t>What do these sources and discussion say about our own Common Assessment Folders and what we need to do with them?</a:t>
            </a:r>
          </a:p>
          <a:p>
            <a:pPr lvl="2"/>
            <a:endParaRPr lang="en-US" dirty="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Focus Correction Areas (FCA’s)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From the Collins Writing Program (replaced in the past few years by Writing Across the Curriculum)</a:t>
            </a:r>
          </a:p>
          <a:p>
            <a:pPr lvl="1"/>
            <a:r>
              <a:rPr lang="en-US" dirty="0" smtClean="0"/>
              <a:t>Five “types” of writing: quick write, to multiple drafts/published work</a:t>
            </a:r>
          </a:p>
          <a:p>
            <a:pPr lvl="1"/>
            <a:r>
              <a:rPr lang="en-US" dirty="0" smtClean="0"/>
              <a:t>For types four and five writing; feedback and grades are based on 2-3 FCA’s.  </a:t>
            </a:r>
          </a:p>
          <a:p>
            <a:pPr lvl="1"/>
            <a:r>
              <a:rPr lang="en-US" dirty="0" smtClean="0"/>
              <a:t>FCA’s can be stylistic, content-based, grammar-based, student-selected, etc. </a:t>
            </a:r>
          </a:p>
          <a:p>
            <a:pPr lvl="1"/>
            <a:r>
              <a:rPr lang="en-US" dirty="0" smtClean="0"/>
              <a:t>Dualistic purpose: eliminate excessive time involved in holistic grading; provide usable, point-specific feedback for students 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Collins Documents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Also posted on the wiki:</a:t>
            </a:r>
          </a:p>
          <a:p>
            <a:pPr lvl="1"/>
            <a:r>
              <a:rPr lang="en-US" dirty="0" smtClean="0">
                <a:hlinkClick r:id="rId3" action="ppaction://hlinkfile"/>
              </a:rPr>
              <a:t>Five Types of Writing</a:t>
            </a:r>
            <a:endParaRPr lang="en-US" dirty="0" smtClean="0"/>
          </a:p>
          <a:p>
            <a:pPr lvl="1"/>
            <a:r>
              <a:rPr lang="en-US" dirty="0" smtClean="0">
                <a:hlinkClick r:id="rId4" action="ppaction://hlinkfile"/>
              </a:rPr>
              <a:t>Advantages and Disadvantages of the </a:t>
            </a:r>
            <a:r>
              <a:rPr lang="en-US" dirty="0">
                <a:hlinkClick r:id="rId4" action="ppaction://hlinkfile"/>
              </a:rPr>
              <a:t>F</a:t>
            </a:r>
            <a:r>
              <a:rPr lang="en-US" dirty="0" smtClean="0">
                <a:hlinkClick r:id="rId4" action="ppaction://hlinkfile"/>
              </a:rPr>
              <a:t>ive </a:t>
            </a:r>
            <a:r>
              <a:rPr lang="en-US" dirty="0">
                <a:hlinkClick r:id="rId4" action="ppaction://hlinkfile"/>
              </a:rPr>
              <a:t>T</a:t>
            </a:r>
            <a:r>
              <a:rPr lang="en-US" dirty="0" smtClean="0">
                <a:hlinkClick r:id="rId4" action="ppaction://hlinkfile"/>
              </a:rPr>
              <a:t>ypes</a:t>
            </a:r>
            <a:endParaRPr lang="en-US" dirty="0" smtClean="0"/>
          </a:p>
          <a:p>
            <a:pPr lvl="1"/>
            <a:r>
              <a:rPr lang="en-US" dirty="0" smtClean="0">
                <a:hlinkClick r:id="rId5" action="ppaction://hlinkfile"/>
              </a:rPr>
              <a:t>Sample FCA’s</a:t>
            </a:r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Key Instructional Writing Focus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From the CASD Writing Handbook</a:t>
            </a:r>
          </a:p>
          <a:p>
            <a:pPr lvl="1"/>
            <a:r>
              <a:rPr lang="en-US" dirty="0" smtClean="0"/>
              <a:t>Created in 2005, edited in 2007?</a:t>
            </a:r>
          </a:p>
          <a:p>
            <a:pPr lvl="1"/>
            <a:r>
              <a:rPr lang="en-US" dirty="0" smtClean="0"/>
              <a:t>Dr. Quinn: “Still a valid curriculum document.” </a:t>
            </a:r>
          </a:p>
          <a:p>
            <a:pPr lvl="1"/>
            <a:r>
              <a:rPr lang="en-US" dirty="0" smtClean="0">
                <a:hlinkClick r:id="rId3" action="ppaction://hlinkfile"/>
              </a:rPr>
              <a:t>Key Instructional Writing Focus</a:t>
            </a:r>
            <a:endParaRPr lang="en-US" dirty="0" smtClean="0"/>
          </a:p>
          <a:p>
            <a:pPr lvl="1"/>
            <a:r>
              <a:rPr lang="en-US" dirty="0" smtClean="0">
                <a:hlinkClick r:id="rId4" action="ppaction://hlinkfile"/>
              </a:rPr>
              <a:t>Grammar Sequence by grade level</a:t>
            </a:r>
            <a:r>
              <a:rPr lang="en-US" dirty="0" smtClean="0"/>
              <a:t> (super-old)  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Grade Level Groups: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Consider the Collins resources and the Key Instructional Writing Focus.  </a:t>
            </a:r>
          </a:p>
          <a:p>
            <a:r>
              <a:rPr lang="en-US" dirty="0" smtClean="0"/>
              <a:t>Address the questions (also on the handout): </a:t>
            </a:r>
          </a:p>
          <a:p>
            <a:pPr lvl="1"/>
            <a:r>
              <a:rPr lang="en-US" dirty="0" smtClean="0"/>
              <a:t>Does the Key Instructional Writing Focus still hold true for your grade level?  </a:t>
            </a:r>
          </a:p>
          <a:p>
            <a:pPr lvl="1"/>
            <a:r>
              <a:rPr lang="en-US" dirty="0" smtClean="0"/>
              <a:t>How can FCA’s or focused grading be used to eliminate excessive time and energy in providing useful feedback to student writers?  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Opening a Can of Worms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Grammar Doc?</a:t>
            </a:r>
          </a:p>
          <a:p>
            <a:r>
              <a:rPr lang="en-US" dirty="0" smtClean="0"/>
              <a:t>Key Instructional Writing Focus?  </a:t>
            </a:r>
          </a:p>
          <a:p>
            <a:r>
              <a:rPr lang="en-US" dirty="0" smtClean="0"/>
              <a:t>Middle Level </a:t>
            </a:r>
            <a:r>
              <a:rPr lang="en-US" dirty="0" err="1" smtClean="0"/>
              <a:t>Vocab</a:t>
            </a:r>
            <a:r>
              <a:rPr lang="en-US" dirty="0" smtClean="0"/>
              <a:t>? </a:t>
            </a:r>
          </a:p>
          <a:p>
            <a:r>
              <a:rPr lang="en-US" dirty="0" smtClean="0"/>
              <a:t>Common Assessment Folders?  </a:t>
            </a:r>
            <a:endParaRPr lang="en-US" dirty="0"/>
          </a:p>
        </p:txBody>
      </p:sp>
      <p:pic>
        <p:nvPicPr>
          <p:cNvPr id="2052" name="Picture 4" descr="http://www.tony-mackenzie.com/wp-content/uploads/2011/02/can-of-worms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8200" y="2977407"/>
            <a:ext cx="4038600" cy="232082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of Major 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Jason: Reflective Writing and Focused Grading</a:t>
            </a:r>
          </a:p>
          <a:p>
            <a:r>
              <a:rPr lang="en-US" dirty="0" smtClean="0"/>
              <a:t>Ted: </a:t>
            </a:r>
            <a:r>
              <a:rPr lang="en-US" dirty="0" smtClean="0"/>
              <a:t>Writer’s </a:t>
            </a:r>
            <a:r>
              <a:rPr lang="en-US" dirty="0" smtClean="0"/>
              <a:t>Workshop</a:t>
            </a:r>
          </a:p>
          <a:p>
            <a:r>
              <a:rPr lang="en-US" dirty="0" smtClean="0"/>
              <a:t>Sarah: Peer Revision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Lunch: 11:30-12:30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Workshop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/>
              <a:t>To provide strategies for using reflective writing to increase ownership of writing by students. </a:t>
            </a:r>
          </a:p>
          <a:p>
            <a:pPr lvl="0"/>
            <a:r>
              <a:rPr lang="en-US" dirty="0"/>
              <a:t>To develop ways to communicate feedback effectively without excessive burden </a:t>
            </a:r>
          </a:p>
          <a:p>
            <a:pPr lvl="0"/>
            <a:r>
              <a:rPr lang="en-US" dirty="0"/>
              <a:t>To outline and evaluate the key components of writer’s workshop</a:t>
            </a:r>
          </a:p>
          <a:p>
            <a:pPr lvl="0"/>
            <a:r>
              <a:rPr lang="en-US" dirty="0"/>
              <a:t>To explore the benefits and pitfalls of peer review</a:t>
            </a:r>
          </a:p>
          <a:p>
            <a:pPr lvl="0"/>
            <a:r>
              <a:rPr lang="en-US" dirty="0"/>
              <a:t>To discuss best practices in student writing based on a variety of resources and experiences  </a:t>
            </a:r>
          </a:p>
          <a:p>
            <a:pPr lvl="0"/>
            <a:r>
              <a:rPr lang="en-US" dirty="0"/>
              <a:t>To write about </a:t>
            </a:r>
            <a:r>
              <a:rPr lang="en-US" dirty="0" smtClean="0"/>
              <a:t>writing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Guiding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How can you provide meaningful feedback to student writers without being overburdened by time and paperwork?</a:t>
            </a:r>
          </a:p>
          <a:p>
            <a:pPr lvl="0"/>
            <a:r>
              <a:rPr lang="en-US" dirty="0"/>
              <a:t>How does writer’s workshop fit into your writing instruction?</a:t>
            </a:r>
          </a:p>
          <a:p>
            <a:pPr lvl="0"/>
            <a:r>
              <a:rPr lang="en-US" dirty="0"/>
              <a:t>How can successful peer review be achieved in your classroom?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you be; where you from?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Name</a:t>
            </a:r>
          </a:p>
          <a:p>
            <a:r>
              <a:rPr lang="en-US" dirty="0" smtClean="0"/>
              <a:t>Grade Level/Building</a:t>
            </a:r>
          </a:p>
          <a:p>
            <a:r>
              <a:rPr lang="en-US" dirty="0" smtClean="0"/>
              <a:t>Alma Maters </a:t>
            </a:r>
          </a:p>
          <a:p>
            <a:r>
              <a:rPr lang="en-US" dirty="0" smtClean="0"/>
              <a:t>What are you reading or what will you read this summer?</a:t>
            </a:r>
          </a:p>
          <a:p>
            <a:r>
              <a:rPr lang="en-US" dirty="0" smtClean="0"/>
              <a:t>Summer plans (only the exciting ones)?    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Reflective Writing and Focused Grading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can I give meaningful feedback to students quickly without getting buried under a mountain of paperwork?  </a:t>
            </a:r>
          </a:p>
          <a:p>
            <a:pPr lvl="1"/>
            <a:r>
              <a:rPr lang="en-US" dirty="0" smtClean="0"/>
              <a:t>Use of reflective writing by students</a:t>
            </a:r>
          </a:p>
          <a:p>
            <a:pPr lvl="1"/>
            <a:r>
              <a:rPr lang="en-US" dirty="0" smtClean="0"/>
              <a:t>A revisiting of “FCA’s” a la the Collins Writing Program or focused grading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 Minute </a:t>
            </a:r>
            <a:r>
              <a:rPr lang="en-US" dirty="0" err="1" smtClean="0"/>
              <a:t>Freewrite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your strengths as a writer?</a:t>
            </a:r>
          </a:p>
          <a:p>
            <a:r>
              <a:rPr lang="en-US" dirty="0" smtClean="0"/>
              <a:t>What are you least comfortable with/most frustrated with in your own writing?  </a:t>
            </a:r>
          </a:p>
          <a:p>
            <a:r>
              <a:rPr lang="en-US" dirty="0" smtClean="0"/>
              <a:t>This is an example of reflective writing used to engage (activating strategy, anticipatory set, </a:t>
            </a:r>
            <a:r>
              <a:rPr lang="en-US" dirty="0" err="1" smtClean="0"/>
              <a:t>metacognition</a:t>
            </a:r>
            <a:r>
              <a:rPr lang="en-US" dirty="0" smtClean="0"/>
              <a:t>, etc.)  </a:t>
            </a:r>
          </a:p>
          <a:p>
            <a:r>
              <a:rPr lang="en-US" dirty="0" smtClean="0"/>
              <a:t>The goal is to use reflective writing to put more onus on students in </a:t>
            </a:r>
            <a:r>
              <a:rPr lang="en-US" dirty="0" smtClean="0"/>
              <a:t>regard </a:t>
            </a:r>
            <a:r>
              <a:rPr lang="en-US" dirty="0" smtClean="0"/>
              <a:t>to their development as writers.  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“The Power of Reflective Writing”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 the </a:t>
            </a:r>
            <a:r>
              <a:rPr lang="en-US" i="1" dirty="0" smtClean="0"/>
              <a:t>English Journal </a:t>
            </a:r>
            <a:r>
              <a:rPr lang="en-US" dirty="0" smtClean="0"/>
              <a:t>article independently or in pairs/small groups.</a:t>
            </a:r>
          </a:p>
          <a:p>
            <a:pPr lvl="1"/>
            <a:r>
              <a:rPr lang="en-US" dirty="0" smtClean="0"/>
              <a:t>What ideas does this article give you?  </a:t>
            </a:r>
          </a:p>
          <a:p>
            <a:pPr lvl="1"/>
            <a:r>
              <a:rPr lang="en-US" dirty="0" smtClean="0"/>
              <a:t>What questions and/or criticisms does this article raise?  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r>
              <a:rPr lang="en-US" sz="4400" dirty="0" smtClean="0"/>
              <a:t>From </a:t>
            </a:r>
            <a:r>
              <a:rPr lang="en-US" sz="4400" i="1" dirty="0" smtClean="0"/>
              <a:t>Reflection in the Writing Classroom</a:t>
            </a:r>
            <a:r>
              <a:rPr lang="en-US" sz="4400" dirty="0" smtClean="0"/>
              <a:t> by Kathleen Blake Yancey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Reflection and Assessment</a:t>
            </a:r>
          </a:p>
          <a:p>
            <a:pPr lvl="1"/>
            <a:r>
              <a:rPr lang="en-US" dirty="0" smtClean="0"/>
              <a:t>“The reflection letter:” popular model for summative assessment (usually for portfolios)</a:t>
            </a:r>
          </a:p>
          <a:p>
            <a:pPr lvl="1"/>
            <a:r>
              <a:rPr lang="en-US" dirty="0" smtClean="0"/>
              <a:t>Thoughtful self-evaluation introducing the writer and the featured work: choices, strengths and weaknesses, personal development, etc. </a:t>
            </a:r>
          </a:p>
          <a:p>
            <a:pPr lvl="1"/>
            <a:r>
              <a:rPr lang="en-US" dirty="0" smtClean="0"/>
              <a:t>Focus is on who the student is as a writer and a person.  </a:t>
            </a:r>
          </a:p>
          <a:p>
            <a:pPr lvl="1"/>
            <a:r>
              <a:rPr lang="en-US" dirty="0" smtClean="0"/>
              <a:t>Major criticism: fictionalizing of the writer by self and readers</a:t>
            </a:r>
          </a:p>
          <a:p>
            <a:pPr lvl="1"/>
            <a:r>
              <a:rPr lang="en-US" dirty="0" smtClean="0"/>
              <a:t>Fictionalizing vs. perception; if we have a window into how  a student perceives him or herself as a writer, it’s another avenue.  </a:t>
            </a:r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141</TotalTime>
  <Words>1113</Words>
  <Application>Microsoft Office PowerPoint</Application>
  <PresentationFormat>On-screen Show (4:3)</PresentationFormat>
  <Paragraphs>131</Paragraphs>
  <Slides>19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Flow</vt:lpstr>
      <vt:lpstr>Writing Feedback, Assessment, and Collaboration for English Teachers</vt:lpstr>
      <vt:lpstr>Outline of Major Topics</vt:lpstr>
      <vt:lpstr>Workshop Objectives</vt:lpstr>
      <vt:lpstr>Guiding Questions</vt:lpstr>
      <vt:lpstr>Who you be; where you from? </vt:lpstr>
      <vt:lpstr>Reflective Writing and Focused Grading</vt:lpstr>
      <vt:lpstr>10 Minute Freewrite</vt:lpstr>
      <vt:lpstr>“The Power of Reflective Writing”</vt:lpstr>
      <vt:lpstr> From Reflection in the Writing Classroom by Kathleen Blake Yancey</vt:lpstr>
      <vt:lpstr>From Reflection in the Writing Classroom by Kathleen Blake Yancey</vt:lpstr>
      <vt:lpstr>From Reflection in the Writing Classroom by Kathleen Blake Yancey</vt:lpstr>
      <vt:lpstr>From Reflective Teaching, Reflective Learning </vt:lpstr>
      <vt:lpstr>From Reflective Teaching, Reflective Learning </vt:lpstr>
      <vt:lpstr>Kentucky Department of Education</vt:lpstr>
      <vt:lpstr>Focus Correction Areas (FCA’s)</vt:lpstr>
      <vt:lpstr>Collins Documents</vt:lpstr>
      <vt:lpstr>Key Instructional Writing Focus</vt:lpstr>
      <vt:lpstr>In Grade Level Groups:</vt:lpstr>
      <vt:lpstr>Opening a Can of Worms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Writing Feedback, Assessment, and Collaboration for English Teachers</dc:title>
  <dc:creator>Jason</dc:creator>
  <cp:lastModifiedBy>Jason</cp:lastModifiedBy>
  <cp:revision>20</cp:revision>
  <dcterms:created xsi:type="dcterms:W3CDTF">2011-06-13T02:03:49Z</dcterms:created>
  <dcterms:modified xsi:type="dcterms:W3CDTF">2011-06-13T12:03:31Z</dcterms:modified>
</cp:coreProperties>
</file>